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0" r:id="rId3"/>
    <p:sldId id="261" r:id="rId4"/>
    <p:sldId id="262" r:id="rId5"/>
    <p:sldId id="263" r:id="rId6"/>
    <p:sldId id="259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4" r:id="rId16"/>
    <p:sldId id="265" r:id="rId17"/>
    <p:sldId id="267" r:id="rId18"/>
    <p:sldId id="266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737" autoAdjust="0"/>
  </p:normalViewPr>
  <p:slideViewPr>
    <p:cSldViewPr>
      <p:cViewPr varScale="1">
        <p:scale>
          <a:sx n="71" d="100"/>
          <a:sy n="71" d="100"/>
        </p:scale>
        <p:origin x="-7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85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BA30A-5078-4B88-B379-4C086D1993DC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5D003-42CF-433D-924A-FBA4470D249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minute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minute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minute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minute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0" dirty="0" smtClean="0"/>
              <a:t>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minute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minute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0" dirty="0" smtClean="0"/>
              <a:t>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0" dirty="0" smtClean="0"/>
              <a:t>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minute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5D003-42CF-433D-924A-FBA4470D249B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D135E3-0A88-4381-A9BC-8E8F0BE03BFA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7FF921-4879-48E6-AD49-DDEEA10DA3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Enterprise IT Performance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Stephen Arthur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Enhance the basic level of monitoring to watch your critical business transactions</a:t>
            </a:r>
          </a:p>
          <a:p>
            <a:endParaRPr lang="en-US" dirty="0" smtClean="0"/>
          </a:p>
          <a:p>
            <a:r>
              <a:rPr lang="en-US" dirty="0" smtClean="0"/>
              <a:t>This enables smart business decision making and can help spot performance problems while they occur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</a:t>
            </a: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i="1" dirty="0" smtClean="0"/>
          </a:p>
          <a:p>
            <a:r>
              <a:rPr lang="en-US" i="1" dirty="0" smtClean="0"/>
              <a:t>Slow </a:t>
            </a:r>
            <a:r>
              <a:rPr lang="en-US" i="1" dirty="0" smtClean="0"/>
              <a:t>system performance will detract from your brand value with the established user base and/or new potential </a:t>
            </a:r>
            <a:r>
              <a:rPr lang="en-US" i="1" dirty="0" smtClean="0"/>
              <a:t>users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Understand how new users come across your service and take steps to ensure their first experience is positive</a:t>
            </a:r>
          </a:p>
          <a:p>
            <a:endParaRPr lang="en-US" dirty="0" smtClean="0"/>
          </a:p>
          <a:p>
            <a:r>
              <a:rPr lang="en-US" dirty="0" smtClean="0"/>
              <a:t>Standard checklists and tools for fine-tuning HTML performance will keep your website running great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</a:t>
            </a: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i="1" dirty="0" smtClean="0"/>
          </a:p>
          <a:p>
            <a:r>
              <a:rPr lang="en-US" i="1" dirty="0" smtClean="0"/>
              <a:t>Poor </a:t>
            </a:r>
            <a:r>
              <a:rPr lang="en-US" i="1" dirty="0" smtClean="0"/>
              <a:t>internal (employee) experiences will lead to loss of productivity/morale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Make sure that your internal users are cared for as well. Follow the same processes on internal-facing systems!</a:t>
            </a:r>
          </a:p>
          <a:p>
            <a:endParaRPr lang="en-US" dirty="0" smtClean="0"/>
          </a:p>
          <a:p>
            <a:r>
              <a:rPr lang="en-US" dirty="0" smtClean="0"/>
              <a:t>Using a slow application for hours each day creates grumpy employees… and speed-ups will result in improved productivity as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– Demo of up/down monitor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 – Demo of Common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Improving your enterprise’s IT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 with vendors where possible to make sure all contractual service levels for performance are being met. Ask for suggestions, especially if you have problem areas or a support contract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 smtClean="0"/>
              <a:t>detailed monitoring can help you understand how users actually use the system. This can enable smart design </a:t>
            </a:r>
            <a:r>
              <a:rPr lang="en-US" dirty="0" smtClean="0"/>
              <a:t>decisions.</a:t>
            </a:r>
          </a:p>
          <a:p>
            <a:endParaRPr lang="en-US" dirty="0" smtClean="0"/>
          </a:p>
          <a:p>
            <a:r>
              <a:rPr lang="en-US" dirty="0" smtClean="0"/>
              <a:t>Adopt a </a:t>
            </a:r>
            <a:r>
              <a:rPr lang="en-US" dirty="0" smtClean="0"/>
              <a:t>performance mentality </a:t>
            </a:r>
            <a:r>
              <a:rPr lang="en-US" dirty="0" smtClean="0"/>
              <a:t>across your organization. </a:t>
            </a:r>
            <a:r>
              <a:rPr lang="en-US" dirty="0" smtClean="0"/>
              <a:t>Act on </a:t>
            </a:r>
            <a:r>
              <a:rPr lang="en-US" dirty="0" smtClean="0"/>
              <a:t>your monitoring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Performance can make an appearance in many phases of your enterprise IT management lifecycle:</a:t>
            </a:r>
          </a:p>
          <a:p>
            <a:pPr lvl="1"/>
            <a:r>
              <a:rPr lang="en-US" dirty="0" smtClean="0"/>
              <a:t>Requirements – Understand “how” and “how much” users will utilize your application with a </a:t>
            </a:r>
            <a:r>
              <a:rPr lang="en-US" u="sng" dirty="0" smtClean="0"/>
              <a:t>workload analysis</a:t>
            </a:r>
            <a:endParaRPr lang="en-US" dirty="0" smtClean="0"/>
          </a:p>
          <a:p>
            <a:pPr lvl="1"/>
            <a:r>
              <a:rPr lang="en-US" dirty="0" smtClean="0"/>
              <a:t>Simulation – Modeling can predict how a fairly standard application will behave in order to estimate infrastructure costs accurately and source the right hardware</a:t>
            </a:r>
          </a:p>
          <a:p>
            <a:pPr lvl="1"/>
            <a:r>
              <a:rPr lang="en-US" dirty="0" smtClean="0"/>
              <a:t>Testing  – Benchmark an application specifically for performance before production deployment</a:t>
            </a:r>
          </a:p>
          <a:p>
            <a:pPr lvl="1"/>
            <a:r>
              <a:rPr lang="en-US" dirty="0" smtClean="0"/>
              <a:t>Instrumentation – If you have monitored your application and realize there is a problem, there are tools which help you uncover the root cause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is IT?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What is performance?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What about </a:t>
            </a:r>
            <a:r>
              <a:rPr lang="en-US" sz="3200" u="sng" dirty="0" smtClean="0"/>
              <a:t>Enterprise IT Performance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Have you called a help desk before?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Provided an account or order number to ask a question?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Been asked to wait while the system loads?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Experienced an extended wait for the information to load?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problem in the example has multiple levels.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1) You are receiving sub-standard customer service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2) The business is losing productivity at the helpdesk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Other possible manifestations:</a:t>
            </a:r>
          </a:p>
          <a:p>
            <a:endParaRPr lang="en-US" dirty="0" smtClean="0"/>
          </a:p>
          <a:p>
            <a:r>
              <a:rPr lang="en-US" dirty="0" smtClean="0"/>
              <a:t>Actual </a:t>
            </a:r>
            <a:r>
              <a:rPr lang="en-US" dirty="0" smtClean="0"/>
              <a:t>IT system downtime /</a:t>
            </a:r>
            <a:r>
              <a:rPr lang="en-US" dirty="0" smtClean="0"/>
              <a:t> </a:t>
            </a:r>
            <a:r>
              <a:rPr lang="en-US" dirty="0" smtClean="0"/>
              <a:t>outage will lead to business loss... sometimes substantial depending on the system and its role </a:t>
            </a:r>
          </a:p>
          <a:p>
            <a:endParaRPr lang="en-US" dirty="0" smtClean="0"/>
          </a:p>
          <a:p>
            <a:r>
              <a:rPr lang="en-US" dirty="0" smtClean="0"/>
              <a:t>Poor </a:t>
            </a:r>
            <a:r>
              <a:rPr lang="en-US" dirty="0" smtClean="0"/>
              <a:t>end-user (customer) experiences initially will reduce the number of click-through, conversions, checkouts... </a:t>
            </a:r>
            <a:r>
              <a:rPr lang="en-US" u="sng" dirty="0" smtClean="0"/>
              <a:t>your </a:t>
            </a:r>
            <a:r>
              <a:rPr lang="en-US" u="sng" dirty="0" smtClean="0"/>
              <a:t>business goals</a:t>
            </a:r>
            <a:r>
              <a:rPr lang="en-US" dirty="0" smtClean="0"/>
              <a:t> </a:t>
            </a:r>
            <a:r>
              <a:rPr lang="en-US" dirty="0" smtClean="0"/>
              <a:t>will </a:t>
            </a:r>
            <a:r>
              <a:rPr lang="en-US" dirty="0" smtClean="0"/>
              <a:t>be </a:t>
            </a:r>
            <a:r>
              <a:rPr lang="en-US" dirty="0" smtClean="0"/>
              <a:t>undermined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Slow system </a:t>
            </a:r>
            <a:r>
              <a:rPr lang="en-US" dirty="0" smtClean="0"/>
              <a:t>performance will detract from your brand value with the established user </a:t>
            </a:r>
            <a:r>
              <a:rPr lang="en-US" dirty="0" smtClean="0"/>
              <a:t>base and/or new potential users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Poor </a:t>
            </a:r>
            <a:r>
              <a:rPr lang="en-US" dirty="0" smtClean="0"/>
              <a:t>internal (employee) experiences will lead to loss of productivity/morale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address these challenges?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First step: </a:t>
            </a:r>
            <a:r>
              <a:rPr lang="en-US" b="1" u="sng" dirty="0" smtClean="0"/>
              <a:t>Monitoring</a:t>
            </a:r>
          </a:p>
          <a:p>
            <a:endParaRPr lang="en-US" dirty="0" smtClean="0"/>
          </a:p>
          <a:p>
            <a:r>
              <a:rPr lang="en-US" dirty="0" smtClean="0"/>
              <a:t>You can’t improve what you don’t measure. </a:t>
            </a:r>
          </a:p>
          <a:p>
            <a:endParaRPr lang="en-US" dirty="0" smtClean="0"/>
          </a:p>
          <a:p>
            <a:r>
              <a:rPr lang="en-US" dirty="0" smtClean="0"/>
              <a:t>So let’s implement or enhance monitoring solutions used by your organization. </a:t>
            </a:r>
          </a:p>
          <a:p>
            <a:endParaRPr lang="en-US" dirty="0" smtClean="0"/>
          </a:p>
          <a:p>
            <a:r>
              <a:rPr lang="en-US" dirty="0" smtClean="0"/>
              <a:t>This doesn’t need to be expensive, and in some cases you may have tools in place that come with your platform.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</a:t>
            </a: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i="1" dirty="0" smtClean="0"/>
          </a:p>
          <a:p>
            <a:r>
              <a:rPr lang="en-US" i="1" dirty="0" smtClean="0"/>
              <a:t>Actual </a:t>
            </a:r>
            <a:r>
              <a:rPr lang="en-US" i="1" dirty="0" smtClean="0"/>
              <a:t>IT system downtime /</a:t>
            </a:r>
            <a:r>
              <a:rPr lang="en-US" i="1" dirty="0" smtClean="0"/>
              <a:t> </a:t>
            </a:r>
            <a:r>
              <a:rPr lang="en-US" i="1" dirty="0" smtClean="0"/>
              <a:t>outage will lead to business loss... sometimes substantial depending on the system and its </a:t>
            </a:r>
            <a:r>
              <a:rPr lang="en-US" i="1" dirty="0" smtClean="0"/>
              <a:t>role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 a rudimentary level of monitoring on your website and applications to ensure the down/up status of your systems.</a:t>
            </a:r>
          </a:p>
          <a:p>
            <a:endParaRPr lang="en-US" dirty="0" smtClean="0"/>
          </a:p>
          <a:p>
            <a:r>
              <a:rPr lang="en-US" dirty="0" smtClean="0"/>
              <a:t>Send alerts / notifications when something is wrong!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IT Performance </a:t>
            </a: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i="1" dirty="0" smtClean="0"/>
          </a:p>
          <a:p>
            <a:r>
              <a:rPr lang="en-US" i="1" dirty="0" smtClean="0"/>
              <a:t>Poor end-user (customer) experiences initially will reduce the number of click-through, conversions, checkouts... </a:t>
            </a:r>
            <a:r>
              <a:rPr lang="en-US" i="1" u="sng" dirty="0" smtClean="0"/>
              <a:t>your business goals</a:t>
            </a:r>
            <a:r>
              <a:rPr lang="en-US" i="1" dirty="0" smtClean="0"/>
              <a:t> will be </a:t>
            </a:r>
            <a:r>
              <a:rPr lang="en-US" i="1" dirty="0" smtClean="0"/>
              <a:t>undermined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521</TotalTime>
  <Words>684</Words>
  <Application>Microsoft Office PowerPoint</Application>
  <PresentationFormat>On-screen Show (4:3)</PresentationFormat>
  <Paragraphs>120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Enterprise IT Performance</vt:lpstr>
      <vt:lpstr>Background and Definitions</vt:lpstr>
      <vt:lpstr>Enterprise IT Performance Challenges</vt:lpstr>
      <vt:lpstr>Enterprise IT Performance Challenges</vt:lpstr>
      <vt:lpstr>Enterprise IT Performance Challenges</vt:lpstr>
      <vt:lpstr>How do I address these challenges?</vt:lpstr>
      <vt:lpstr>Enterprise IT Performance Challenge</vt:lpstr>
      <vt:lpstr>Enterprise IT Performance Solution</vt:lpstr>
      <vt:lpstr>Enterprise IT Performance Challenge</vt:lpstr>
      <vt:lpstr>Enterprise IT Performance Solution</vt:lpstr>
      <vt:lpstr>Enterprise IT Performance Challenge</vt:lpstr>
      <vt:lpstr>Enterprise IT Performance Solution</vt:lpstr>
      <vt:lpstr>Enterprise IT Performance Challenge</vt:lpstr>
      <vt:lpstr>Enterprise IT Performance Solution</vt:lpstr>
      <vt:lpstr>Monitoring – Demo of up/down monitor</vt:lpstr>
      <vt:lpstr>Monitoring – Demo of Common Solutions</vt:lpstr>
      <vt:lpstr>Improving your enterprise’s IT performance</vt:lpstr>
      <vt:lpstr>Next Steps</vt:lpstr>
      <vt:lpstr>Questions?</vt:lpstr>
    </vt:vector>
  </TitlesOfParts>
  <Company>TATA Consultancy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</dc:title>
  <dc:creator>Stephen Arthur</dc:creator>
  <cp:lastModifiedBy>Stephen Arthur</cp:lastModifiedBy>
  <cp:revision>14</cp:revision>
  <dcterms:created xsi:type="dcterms:W3CDTF">2013-10-24T18:24:57Z</dcterms:created>
  <dcterms:modified xsi:type="dcterms:W3CDTF">2013-10-25T03:06:01Z</dcterms:modified>
</cp:coreProperties>
</file>